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2" r:id="rId2"/>
    <p:sldId id="373" r:id="rId3"/>
    <p:sldId id="372" r:id="rId4"/>
    <p:sldId id="338" r:id="rId5"/>
    <p:sldId id="369" r:id="rId6"/>
    <p:sldId id="370" r:id="rId7"/>
    <p:sldId id="371" r:id="rId8"/>
    <p:sldId id="310" r:id="rId9"/>
    <p:sldId id="374" r:id="rId10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4F81BD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118" autoAdjust="0"/>
    <p:restoredTop sz="94660"/>
  </p:normalViewPr>
  <p:slideViewPr>
    <p:cSldViewPr>
      <p:cViewPr varScale="1">
        <p:scale>
          <a:sx n="77" d="100"/>
          <a:sy n="77" d="100"/>
        </p:scale>
        <p:origin x="19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Sheet6!$F$2</c:f>
              <c:strCache>
                <c:ptCount val="1"/>
                <c:pt idx="0">
                  <c:v>Single-family</c:v>
                </c:pt>
              </c:strCache>
            </c:strRef>
          </c:tx>
          <c:spPr>
            <a:ln w="412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Pt>
            <c:idx val="8"/>
            <c:marker>
              <c:symbol val="circle"/>
              <c:size val="5"/>
              <c:spPr>
                <a:solidFill>
                  <a:srgbClr val="0070C0"/>
                </a:solidFill>
                <a:ln w="9525">
                  <a:solidFill>
                    <a:srgbClr val="0070C0"/>
                  </a:solidFill>
                </a:ln>
                <a:effectLst/>
              </c:spPr>
            </c:marker>
            <c:bubble3D val="0"/>
            <c:spPr>
              <a:ln w="47625" cap="rnd">
                <a:solidFill>
                  <a:srgbClr val="0070C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2384-4666-977B-4FE40D55A48D}"/>
              </c:ext>
            </c:extLst>
          </c:dPt>
          <c:dLbls>
            <c:dLbl>
              <c:idx val="5"/>
              <c:layout>
                <c:manualLayout>
                  <c:x val="-4.1666666666666664E-2"/>
                  <c:y val="9.7222222222222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384-4666-977B-4FE40D55A48D}"/>
                </c:ext>
              </c:extLst>
            </c:dLbl>
            <c:dLbl>
              <c:idx val="20"/>
              <c:layout>
                <c:manualLayout>
                  <c:x val="-8.3333333333333332E-3"/>
                  <c:y val="8.333333333333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384-4666-977B-4FE40D55A4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Sheet6!$E$3:$E$23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Sheet6!$F$3:$F$23</c:f>
              <c:numCache>
                <c:formatCode>#,##0</c:formatCode>
                <c:ptCount val="21"/>
                <c:pt idx="0">
                  <c:v>9875</c:v>
                </c:pt>
                <c:pt idx="1">
                  <c:v>10403</c:v>
                </c:pt>
                <c:pt idx="2">
                  <c:v>10606</c:v>
                </c:pt>
                <c:pt idx="3">
                  <c:v>12093</c:v>
                </c:pt>
                <c:pt idx="4">
                  <c:v>12819</c:v>
                </c:pt>
                <c:pt idx="5">
                  <c:v>15254</c:v>
                </c:pt>
                <c:pt idx="6">
                  <c:v>14878</c:v>
                </c:pt>
                <c:pt idx="7">
                  <c:v>11368</c:v>
                </c:pt>
                <c:pt idx="8">
                  <c:v>8517</c:v>
                </c:pt>
                <c:pt idx="9">
                  <c:v>8905</c:v>
                </c:pt>
                <c:pt idx="10">
                  <c:v>8570</c:v>
                </c:pt>
                <c:pt idx="11">
                  <c:v>9458</c:v>
                </c:pt>
                <c:pt idx="12">
                  <c:v>11067</c:v>
                </c:pt>
                <c:pt idx="13">
                  <c:v>11768</c:v>
                </c:pt>
                <c:pt idx="14">
                  <c:v>11636</c:v>
                </c:pt>
                <c:pt idx="15">
                  <c:v>13421</c:v>
                </c:pt>
                <c:pt idx="16">
                  <c:v>13669</c:v>
                </c:pt>
                <c:pt idx="17">
                  <c:v>13395</c:v>
                </c:pt>
                <c:pt idx="18">
                  <c:v>13179</c:v>
                </c:pt>
                <c:pt idx="19">
                  <c:v>13087</c:v>
                </c:pt>
                <c:pt idx="20">
                  <c:v>13500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84-4666-977B-4FE40D55A48D}"/>
            </c:ext>
          </c:extLst>
        </c:ser>
        <c:ser>
          <c:idx val="1"/>
          <c:order val="1"/>
          <c:tx>
            <c:strRef>
              <c:f>Sheet6!$G$2</c:f>
              <c:strCache>
                <c:ptCount val="1"/>
                <c:pt idx="0">
                  <c:v>Condominion</c:v>
                </c:pt>
              </c:strCache>
            </c:strRef>
          </c:tx>
          <c:spPr>
            <a:ln w="476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20"/>
              <c:layout>
                <c:manualLayout>
                  <c:x val="-7.2222222222222215E-2"/>
                  <c:y val="-7.4074074074074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384-4666-977B-4FE40D55A4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Sheet6!$E$3:$E$23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Sheet6!$G$3:$G$23</c:f>
              <c:numCache>
                <c:formatCode>#,##0</c:formatCode>
                <c:ptCount val="21"/>
                <c:pt idx="0">
                  <c:v>1642</c:v>
                </c:pt>
                <c:pt idx="1">
                  <c:v>1892</c:v>
                </c:pt>
                <c:pt idx="2">
                  <c:v>1979</c:v>
                </c:pt>
                <c:pt idx="3">
                  <c:v>2209</c:v>
                </c:pt>
                <c:pt idx="4">
                  <c:v>2657</c:v>
                </c:pt>
                <c:pt idx="5">
                  <c:v>3554</c:v>
                </c:pt>
                <c:pt idx="6">
                  <c:v>3704</c:v>
                </c:pt>
                <c:pt idx="7">
                  <c:v>3108</c:v>
                </c:pt>
                <c:pt idx="8">
                  <c:v>2419</c:v>
                </c:pt>
                <c:pt idx="9">
                  <c:v>2264</c:v>
                </c:pt>
                <c:pt idx="10">
                  <c:v>1765</c:v>
                </c:pt>
                <c:pt idx="11">
                  <c:v>1889</c:v>
                </c:pt>
                <c:pt idx="12">
                  <c:v>2363</c:v>
                </c:pt>
                <c:pt idx="13">
                  <c:v>3012</c:v>
                </c:pt>
                <c:pt idx="14">
                  <c:v>3045</c:v>
                </c:pt>
                <c:pt idx="15">
                  <c:v>3847</c:v>
                </c:pt>
                <c:pt idx="16">
                  <c:v>4344</c:v>
                </c:pt>
                <c:pt idx="17">
                  <c:v>4549</c:v>
                </c:pt>
                <c:pt idx="18">
                  <c:v>4592</c:v>
                </c:pt>
                <c:pt idx="19">
                  <c:v>4796</c:v>
                </c:pt>
                <c:pt idx="20">
                  <c:v>5282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384-4666-977B-4FE40D55A48D}"/>
            </c:ext>
          </c:extLst>
        </c:ser>
        <c:ser>
          <c:idx val="2"/>
          <c:order val="2"/>
          <c:tx>
            <c:strRef>
              <c:f>Sheet6!$H$2</c:f>
              <c:strCache>
                <c:ptCount val="1"/>
                <c:pt idx="0">
                  <c:v>Total</c:v>
                </c:pt>
              </c:strCache>
            </c:strRef>
          </c:tx>
          <c:spPr>
            <a:ln w="4762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0.11666666666666667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384-4666-977B-4FE40D55A48D}"/>
                </c:ext>
              </c:extLst>
            </c:dLbl>
            <c:dLbl>
              <c:idx val="20"/>
              <c:layout>
                <c:manualLayout>
                  <c:x val="-5.00000000000001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384-4666-977B-4FE40D55A4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Sheet6!$E$3:$E$23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Sheet6!$H$3:$H$23</c:f>
              <c:numCache>
                <c:formatCode>#,##0</c:formatCode>
                <c:ptCount val="21"/>
                <c:pt idx="0">
                  <c:v>11517</c:v>
                </c:pt>
                <c:pt idx="1">
                  <c:v>12295</c:v>
                </c:pt>
                <c:pt idx="2">
                  <c:v>12585</c:v>
                </c:pt>
                <c:pt idx="3">
                  <c:v>14302</c:v>
                </c:pt>
                <c:pt idx="4">
                  <c:v>15476</c:v>
                </c:pt>
                <c:pt idx="5">
                  <c:v>18808</c:v>
                </c:pt>
                <c:pt idx="6">
                  <c:v>18582</c:v>
                </c:pt>
                <c:pt idx="7">
                  <c:v>14476</c:v>
                </c:pt>
                <c:pt idx="8">
                  <c:v>10936</c:v>
                </c:pt>
                <c:pt idx="9">
                  <c:v>11169</c:v>
                </c:pt>
                <c:pt idx="10">
                  <c:v>10335</c:v>
                </c:pt>
                <c:pt idx="11">
                  <c:v>11347</c:v>
                </c:pt>
                <c:pt idx="12">
                  <c:v>13430</c:v>
                </c:pt>
                <c:pt idx="13">
                  <c:v>14780</c:v>
                </c:pt>
                <c:pt idx="14">
                  <c:v>14681</c:v>
                </c:pt>
                <c:pt idx="15">
                  <c:v>17268</c:v>
                </c:pt>
                <c:pt idx="16">
                  <c:v>18013</c:v>
                </c:pt>
                <c:pt idx="17">
                  <c:v>17944</c:v>
                </c:pt>
                <c:pt idx="18">
                  <c:v>17771</c:v>
                </c:pt>
                <c:pt idx="19">
                  <c:v>17883</c:v>
                </c:pt>
                <c:pt idx="20">
                  <c:v>18782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384-4666-977B-4FE40D55A4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1012144"/>
        <c:axId val="841014440"/>
      </c:lineChart>
      <c:catAx>
        <c:axId val="84101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841014440"/>
        <c:crosses val="autoZero"/>
        <c:auto val="1"/>
        <c:lblAlgn val="ctr"/>
        <c:lblOffset val="100"/>
        <c:noMultiLvlLbl val="0"/>
      </c:catAx>
      <c:valAx>
        <c:axId val="841014440"/>
        <c:scaling>
          <c:orientation val="minMax"/>
        </c:scaling>
        <c:delete val="0"/>
        <c:axPos val="l"/>
        <c:majorGridlines>
          <c:spPr>
            <a:ln w="9525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84101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price!$D$172</c:f>
              <c:strCache>
                <c:ptCount val="1"/>
                <c:pt idx="0">
                  <c:v>Current $</c:v>
                </c:pt>
              </c:strCache>
            </c:strRef>
          </c:tx>
          <c:spPr>
            <a:ln w="4762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8.3333333333333332E-3"/>
                  <c:y val="5.5555555555555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441-482A-AC00-4775824F7911}"/>
                </c:ext>
              </c:extLst>
            </c:dLbl>
            <c:dLbl>
              <c:idx val="15"/>
              <c:layout>
                <c:manualLayout>
                  <c:x val="-1.3888888888888888E-2"/>
                  <c:y val="8.3333333333333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441-482A-AC00-4775824F7911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441-482A-AC00-4775824F7911}"/>
                </c:ext>
              </c:extLst>
            </c:dLbl>
            <c:dLbl>
              <c:idx val="24"/>
              <c:layout>
                <c:manualLayout>
                  <c:x val="-7.7777777777777876E-2"/>
                  <c:y val="-4.1666666666666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441-482A-AC00-4775824F79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 pitchFamily="34" charset="0"/>
                    <a:ea typeface="SimSun-ExtB" panose="02010609060101010101" pitchFamily="49" charset="-122"/>
                    <a:cs typeface="Verdana" panose="020B060403050404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price!$C$173:$C$197</c:f>
              <c:numCache>
                <c:formatCode>General</c:formatCode>
                <c:ptCount val="2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</c:numCache>
            </c:numRef>
          </c:cat>
          <c:val>
            <c:numRef>
              <c:f>price!$D$173:$D$197</c:f>
              <c:numCache>
                <c:formatCode>"$"#,##0</c:formatCode>
                <c:ptCount val="25"/>
                <c:pt idx="0">
                  <c:v>129000</c:v>
                </c:pt>
                <c:pt idx="1">
                  <c:v>136900</c:v>
                </c:pt>
                <c:pt idx="2">
                  <c:v>142000</c:v>
                </c:pt>
                <c:pt idx="3">
                  <c:v>146000</c:v>
                </c:pt>
                <c:pt idx="4">
                  <c:v>150000</c:v>
                </c:pt>
                <c:pt idx="5">
                  <c:v>155000</c:v>
                </c:pt>
                <c:pt idx="6">
                  <c:v>159000</c:v>
                </c:pt>
                <c:pt idx="7">
                  <c:v>160500</c:v>
                </c:pt>
                <c:pt idx="8">
                  <c:v>165000</c:v>
                </c:pt>
                <c:pt idx="9">
                  <c:v>187500</c:v>
                </c:pt>
                <c:pt idx="10">
                  <c:v>228000</c:v>
                </c:pt>
                <c:pt idx="11">
                  <c:v>250000</c:v>
                </c:pt>
                <c:pt idx="12">
                  <c:v>247000</c:v>
                </c:pt>
                <c:pt idx="13">
                  <c:v>233947</c:v>
                </c:pt>
                <c:pt idx="14">
                  <c:v>220000</c:v>
                </c:pt>
                <c:pt idx="15">
                  <c:v>199000</c:v>
                </c:pt>
                <c:pt idx="16">
                  <c:v>212000</c:v>
                </c:pt>
                <c:pt idx="17">
                  <c:v>245000</c:v>
                </c:pt>
                <c:pt idx="18">
                  <c:v>255000</c:v>
                </c:pt>
                <c:pt idx="19">
                  <c:v>272900</c:v>
                </c:pt>
                <c:pt idx="20">
                  <c:v>295000</c:v>
                </c:pt>
                <c:pt idx="21">
                  <c:v>325000</c:v>
                </c:pt>
                <c:pt idx="22">
                  <c:v>355000</c:v>
                </c:pt>
                <c:pt idx="23">
                  <c:v>380000</c:v>
                </c:pt>
                <c:pt idx="24">
                  <c:v>425000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441-482A-AC00-4775824F79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6430800"/>
        <c:axId val="946429488"/>
      </c:lineChart>
      <c:catAx>
        <c:axId val="94643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946429488"/>
        <c:crosses val="autoZero"/>
        <c:auto val="1"/>
        <c:lblAlgn val="ctr"/>
        <c:lblOffset val="100"/>
        <c:noMultiLvlLbl val="0"/>
      </c:catAx>
      <c:valAx>
        <c:axId val="946429488"/>
        <c:scaling>
          <c:orientation val="minMax"/>
        </c:scaling>
        <c:delete val="0"/>
        <c:axPos val="l"/>
        <c:majorGridlines>
          <c:spPr>
            <a:ln w="9525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946430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price!$D$144</c:f>
              <c:strCache>
                <c:ptCount val="1"/>
                <c:pt idx="0">
                  <c:v>% Increase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FF-4D7D-B355-086917F52701}"/>
              </c:ext>
            </c:extLst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FF-4D7D-B355-086917F52701}"/>
              </c:ext>
            </c:extLst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2FF-4D7D-B355-086917F52701}"/>
              </c:ext>
            </c:extLst>
          </c:dPt>
          <c:dPt>
            <c:idx val="1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2FF-4D7D-B355-086917F52701}"/>
              </c:ext>
            </c:extLst>
          </c:dPt>
          <c:dLbls>
            <c:dLbl>
              <c:idx val="9"/>
              <c:layout>
                <c:manualLayout>
                  <c:x val="-1.11111111111110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2FF-4D7D-B355-086917F527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price!$C$145:$C$168</c:f>
              <c:numCache>
                <c:formatCode>General</c:formatCode>
                <c:ptCount val="24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</c:numCache>
            </c:numRef>
          </c:cat>
          <c:val>
            <c:numRef>
              <c:f>price!$D$145:$D$168</c:f>
              <c:numCache>
                <c:formatCode>0.0%</c:formatCode>
                <c:ptCount val="24"/>
                <c:pt idx="0">
                  <c:v>6.0999999999999999E-2</c:v>
                </c:pt>
                <c:pt idx="1">
                  <c:v>3.7253469685902117E-2</c:v>
                </c:pt>
                <c:pt idx="2">
                  <c:v>2.8169014084507043E-2</c:v>
                </c:pt>
                <c:pt idx="3">
                  <c:v>2.7397260273972601E-2</c:v>
                </c:pt>
                <c:pt idx="4">
                  <c:v>3.3333333333333333E-2</c:v>
                </c:pt>
                <c:pt idx="5">
                  <c:v>2.5806451612903226E-2</c:v>
                </c:pt>
                <c:pt idx="6">
                  <c:v>9.433962264150943E-3</c:v>
                </c:pt>
                <c:pt idx="7">
                  <c:v>2.8037383177570093E-2</c:v>
                </c:pt>
                <c:pt idx="8">
                  <c:v>0.13636363636363635</c:v>
                </c:pt>
                <c:pt idx="9">
                  <c:v>0.216</c:v>
                </c:pt>
                <c:pt idx="10">
                  <c:v>9.6491228070175433E-2</c:v>
                </c:pt>
                <c:pt idx="11">
                  <c:v>-1.2E-2</c:v>
                </c:pt>
                <c:pt idx="12">
                  <c:v>-5.2846153846153848E-2</c:v>
                </c:pt>
                <c:pt idx="13">
                  <c:v>-5.9616066886944478E-2</c:v>
                </c:pt>
                <c:pt idx="14">
                  <c:v>-9.5454545454545459E-2</c:v>
                </c:pt>
                <c:pt idx="15">
                  <c:v>6.5326633165829151E-2</c:v>
                </c:pt>
                <c:pt idx="16">
                  <c:v>0.15566037735849056</c:v>
                </c:pt>
                <c:pt idx="17">
                  <c:v>4.0816326530612242E-2</c:v>
                </c:pt>
                <c:pt idx="18">
                  <c:v>7.0196078431372544E-2</c:v>
                </c:pt>
                <c:pt idx="19">
                  <c:v>8.0982044705020156E-2</c:v>
                </c:pt>
                <c:pt idx="20">
                  <c:v>0.10169491525423729</c:v>
                </c:pt>
                <c:pt idx="21">
                  <c:v>9.2307692307692313E-2</c:v>
                </c:pt>
                <c:pt idx="22">
                  <c:v>7.0422535211267609E-2</c:v>
                </c:pt>
                <c:pt idx="23">
                  <c:v>0.11842105263157894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2FF-4D7D-B355-086917F527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6494760"/>
        <c:axId val="946486232"/>
      </c:barChart>
      <c:catAx>
        <c:axId val="946494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946486232"/>
        <c:crosses val="autoZero"/>
        <c:auto val="1"/>
        <c:lblAlgn val="ctr"/>
        <c:lblOffset val="100"/>
        <c:noMultiLvlLbl val="0"/>
      </c:catAx>
      <c:valAx>
        <c:axId val="946486232"/>
        <c:scaling>
          <c:orientation val="minMax"/>
        </c:scaling>
        <c:delete val="0"/>
        <c:axPos val="l"/>
        <c:majorGridlines>
          <c:spPr>
            <a:ln w="9525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946494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price!$K$128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rgbClr val="FF0000"/>
                      </a:solidFill>
                      <a:latin typeface="Myriad Pro" panose="020B050303040302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B52-4C7A-95BA-AB1DD46E18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price!$J$129:$J$133</c:f>
              <c:strCache>
                <c:ptCount val="5"/>
                <c:pt idx="0">
                  <c:v>Mortgage Pmt</c:v>
                </c:pt>
                <c:pt idx="1">
                  <c:v>Property Taxes</c:v>
                </c:pt>
                <c:pt idx="2">
                  <c:v>Private Mortgage Insurance</c:v>
                </c:pt>
                <c:pt idx="3">
                  <c:v>Homeowners Insurance</c:v>
                </c:pt>
                <c:pt idx="4">
                  <c:v>Total Monthly Payment</c:v>
                </c:pt>
              </c:strCache>
            </c:strRef>
          </c:cat>
          <c:val>
            <c:numRef>
              <c:f>price!$K$129:$K$133</c:f>
              <c:numCache>
                <c:formatCode>"$"#,##0</c:formatCode>
                <c:ptCount val="5"/>
                <c:pt idx="0">
                  <c:v>1256</c:v>
                </c:pt>
                <c:pt idx="1">
                  <c:v>159</c:v>
                </c:pt>
                <c:pt idx="2">
                  <c:v>227</c:v>
                </c:pt>
                <c:pt idx="3">
                  <c:v>100</c:v>
                </c:pt>
                <c:pt idx="4">
                  <c:v>1743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52-4C7A-95BA-AB1DD46E1827}"/>
            </c:ext>
          </c:extLst>
        </c:ser>
        <c:ser>
          <c:idx val="1"/>
          <c:order val="1"/>
          <c:tx>
            <c:strRef>
              <c:f>price!$L$128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2.0080324460097676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rgbClr val="FF0000"/>
                      </a:solidFill>
                      <a:latin typeface="Myriad Pro" panose="020B050303040302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B52-4C7A-95BA-AB1DD46E18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price!$J$129:$J$133</c:f>
              <c:strCache>
                <c:ptCount val="5"/>
                <c:pt idx="0">
                  <c:v>Mortgage Pmt</c:v>
                </c:pt>
                <c:pt idx="1">
                  <c:v>Property Taxes</c:v>
                </c:pt>
                <c:pt idx="2">
                  <c:v>Private Mortgage Insurance</c:v>
                </c:pt>
                <c:pt idx="3">
                  <c:v>Homeowners Insurance</c:v>
                </c:pt>
                <c:pt idx="4">
                  <c:v>Total Monthly Payment</c:v>
                </c:pt>
              </c:strCache>
            </c:strRef>
          </c:cat>
          <c:val>
            <c:numRef>
              <c:f>price!$L$129:$L$133</c:f>
              <c:numCache>
                <c:formatCode>"$"#,##0</c:formatCode>
                <c:ptCount val="5"/>
                <c:pt idx="0">
                  <c:v>1714</c:v>
                </c:pt>
                <c:pt idx="1">
                  <c:v>248</c:v>
                </c:pt>
                <c:pt idx="2">
                  <c:v>354</c:v>
                </c:pt>
                <c:pt idx="3">
                  <c:v>100</c:v>
                </c:pt>
                <c:pt idx="4">
                  <c:v>2416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52-4C7A-95BA-AB1DD46E18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6454416"/>
        <c:axId val="946456056"/>
      </c:barChart>
      <c:catAx>
        <c:axId val="94645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946456056"/>
        <c:crosses val="autoZero"/>
        <c:auto val="1"/>
        <c:lblAlgn val="ctr"/>
        <c:lblOffset val="100"/>
        <c:noMultiLvlLbl val="0"/>
      </c:catAx>
      <c:valAx>
        <c:axId val="946456056"/>
        <c:scaling>
          <c:orientation val="minMax"/>
        </c:scaling>
        <c:delete val="0"/>
        <c:axPos val="l"/>
        <c:majorGridlines>
          <c:spPr>
            <a:ln w="9525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94645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9643686-45CD-4ECE-BCBE-B642C744B9FE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29F4DCF-6776-4BD1-A390-E987B3FA9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25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75447-C21C-4D75-98D6-A518883B18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89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2F23-512E-4DAE-B1ED-8AD426C8B1AA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1507-1EC9-466A-B60F-EE4AE349E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38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2F23-512E-4DAE-B1ED-8AD426C8B1AA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1507-1EC9-466A-B60F-EE4AE349E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8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2F23-512E-4DAE-B1ED-8AD426C8B1AA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1507-1EC9-466A-B60F-EE4AE349E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76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1" y="6027746"/>
            <a:ext cx="8909384" cy="723913"/>
            <a:chOff x="0" y="5729709"/>
            <a:chExt cx="11879179" cy="965217"/>
          </a:xfrm>
        </p:grpSpPr>
        <p:pic>
          <p:nvPicPr>
            <p:cNvPr id="8" name="Picture 7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4612103" y="5729709"/>
              <a:ext cx="3384220" cy="965217"/>
            </a:xfrm>
            <a:prstGeom prst="rect">
              <a:avLst/>
            </a:prstGeom>
          </p:spPr>
        </p:pic>
        <p:pic>
          <p:nvPicPr>
            <p:cNvPr id="9" name="Picture 8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704"/>
            <a:stretch/>
          </p:blipFill>
          <p:spPr>
            <a:xfrm>
              <a:off x="0" y="5729709"/>
              <a:ext cx="4612103" cy="965217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7996323" y="5729709"/>
              <a:ext cx="3882856" cy="965217"/>
            </a:xfrm>
            <a:prstGeom prst="rect">
              <a:avLst/>
            </a:prstGeom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09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2F23-512E-4DAE-B1ED-8AD426C8B1AA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1507-1EC9-466A-B60F-EE4AE349E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74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2F23-512E-4DAE-B1ED-8AD426C8B1AA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1507-1EC9-466A-B60F-EE4AE349E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6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2F23-512E-4DAE-B1ED-8AD426C8B1AA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1507-1EC9-466A-B60F-EE4AE349E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49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2F23-512E-4DAE-B1ED-8AD426C8B1AA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1507-1EC9-466A-B60F-EE4AE349E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2F23-512E-4DAE-B1ED-8AD426C8B1AA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1507-1EC9-466A-B60F-EE4AE349E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4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2F23-512E-4DAE-B1ED-8AD426C8B1AA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1507-1EC9-466A-B60F-EE4AE349E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40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2F23-512E-4DAE-B1ED-8AD426C8B1AA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1507-1EC9-466A-B60F-EE4AE349E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5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2F23-512E-4DAE-B1ED-8AD426C8B1AA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1507-1EC9-466A-B60F-EE4AE349E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51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B2F23-512E-4DAE-B1ED-8AD426C8B1AA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91507-1EC9-466A-B60F-EE4AE349E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8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73" y="6161903"/>
            <a:ext cx="7331711" cy="7547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553" y="1408306"/>
            <a:ext cx="3822750" cy="252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2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350581"/>
          </a:xfrm>
          <a:prstGeom prst="rect">
            <a:avLst/>
          </a:prstGeom>
          <a:solidFill>
            <a:srgbClr val="B6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07581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  <a:latin typeface="+mn-lt"/>
                <a:cs typeface="Myriad Pro"/>
              </a:rPr>
              <a:t>Job Change by State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+mn-lt"/>
                <a:cs typeface="Myriad Pro"/>
              </a:rPr>
              <a:t>(September 2019 to September 2020)</a:t>
            </a:r>
            <a:endParaRPr lang="en-US" sz="2400" b="1" dirty="0" smtClean="0">
              <a:solidFill>
                <a:schemeClr val="bg1"/>
              </a:solidFill>
              <a:latin typeface="+mn-lt"/>
              <a:cs typeface="Myriad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67200" y="6276944"/>
            <a:ext cx="19476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ea typeface="Verdana" panose="020B0604030504040204" pitchFamily="34" charset="0"/>
                <a:cs typeface="Verdana" panose="020B0604030504040204" pitchFamily="34" charset="0"/>
              </a:rPr>
              <a:t>Source</a:t>
            </a:r>
            <a:r>
              <a:rPr lang="en-US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: UtahRealEstate.com</a:t>
            </a:r>
            <a:endParaRPr lang="en-US" sz="12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23336" t="53935" r="63870" b="19860"/>
          <a:stretch/>
        </p:blipFill>
        <p:spPr bwMode="auto">
          <a:xfrm>
            <a:off x="228600" y="1350581"/>
            <a:ext cx="8458200" cy="52033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099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350581"/>
          </a:xfrm>
          <a:prstGeom prst="rect">
            <a:avLst/>
          </a:prstGeom>
          <a:solidFill>
            <a:srgbClr val="B6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07581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  <a:latin typeface="+mn-lt"/>
                <a:cs typeface="Myriad Pro"/>
              </a:rPr>
              <a:t>Top Ten States in Job Growth, 2010-2020</a:t>
            </a:r>
          </a:p>
        </p:txBody>
      </p:sp>
      <p:sp>
        <p:nvSpPr>
          <p:cNvPr id="6" name="Rectangle 5"/>
          <p:cNvSpPr/>
          <p:nvPr/>
        </p:nvSpPr>
        <p:spPr>
          <a:xfrm>
            <a:off x="4267200" y="6276944"/>
            <a:ext cx="19476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ea typeface="Verdana" panose="020B0604030504040204" pitchFamily="34" charset="0"/>
                <a:cs typeface="Verdana" panose="020B0604030504040204" pitchFamily="34" charset="0"/>
              </a:rPr>
              <a:t>Source</a:t>
            </a:r>
            <a:r>
              <a:rPr lang="en-US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: UtahRealEstate.com</a:t>
            </a:r>
            <a:endParaRPr lang="en-US" sz="12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81201" y="1828797"/>
          <a:ext cx="5105400" cy="4114803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216697">
                  <a:extLst>
                    <a:ext uri="{9D8B030D-6E8A-4147-A177-3AD203B41FA5}">
                      <a16:colId xmlns:a16="http://schemas.microsoft.com/office/drawing/2014/main" val="3038329630"/>
                    </a:ext>
                  </a:extLst>
                </a:gridCol>
                <a:gridCol w="1888703">
                  <a:extLst>
                    <a:ext uri="{9D8B030D-6E8A-4147-A177-3AD203B41FA5}">
                      <a16:colId xmlns:a16="http://schemas.microsoft.com/office/drawing/2014/main" val="3658899511"/>
                    </a:ext>
                  </a:extLst>
                </a:gridCol>
              </a:tblGrid>
              <a:tr h="3740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State</a:t>
                      </a:r>
                      <a:endParaRPr lang="en-US" sz="2000" dirty="0"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% Chg.</a:t>
                      </a:r>
                      <a:endParaRPr lang="en-US" sz="2000"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53233029"/>
                  </a:ext>
                </a:extLst>
              </a:tr>
              <a:tr h="3740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1. Utah</a:t>
                      </a:r>
                      <a:endParaRPr lang="en-US" sz="2000" dirty="0"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29.4%</a:t>
                      </a:r>
                      <a:endParaRPr lang="en-US" sz="2000"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32555000"/>
                  </a:ext>
                </a:extLst>
              </a:tr>
              <a:tr h="3740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2. Idaho</a:t>
                      </a:r>
                      <a:endParaRPr lang="en-US" sz="2000" dirty="0"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25.2%</a:t>
                      </a:r>
                      <a:endParaRPr lang="en-US" sz="2000"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52003268"/>
                  </a:ext>
                </a:extLst>
              </a:tr>
              <a:tr h="3740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3. Arizona</a:t>
                      </a:r>
                      <a:endParaRPr lang="en-US" sz="2000" dirty="0"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19.0%</a:t>
                      </a:r>
                      <a:endParaRPr lang="en-US" sz="2000"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25641542"/>
                  </a:ext>
                </a:extLst>
              </a:tr>
              <a:tr h="3740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4. Florida</a:t>
                      </a:r>
                      <a:endParaRPr lang="en-US" sz="2000" dirty="0"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18.2%</a:t>
                      </a:r>
                      <a:endParaRPr lang="en-US" sz="2000"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89529310"/>
                  </a:ext>
                </a:extLst>
              </a:tr>
              <a:tr h="3740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5. Colorado</a:t>
                      </a:r>
                      <a:endParaRPr lang="en-US" sz="2000" dirty="0"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17.5%</a:t>
                      </a:r>
                      <a:endParaRPr lang="en-US" sz="2000"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21445473"/>
                  </a:ext>
                </a:extLst>
              </a:tr>
              <a:tr h="3740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6. Texas</a:t>
                      </a:r>
                      <a:endParaRPr lang="en-US" sz="2000" dirty="0"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16.7%</a:t>
                      </a:r>
                      <a:endParaRPr lang="en-US" sz="2000"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35145378"/>
                  </a:ext>
                </a:extLst>
              </a:tr>
              <a:tr h="3740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7. Nevada</a:t>
                      </a:r>
                      <a:endParaRPr lang="en-US" sz="2000" dirty="0"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14.6%</a:t>
                      </a:r>
                      <a:endParaRPr lang="en-US" sz="2000"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67772714"/>
                  </a:ext>
                </a:extLst>
              </a:tr>
              <a:tr h="3740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8. South Carolina</a:t>
                      </a:r>
                      <a:endParaRPr lang="en-US" sz="2000" dirty="0"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14.0%</a:t>
                      </a:r>
                      <a:endParaRPr lang="en-US" sz="2000"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47150979"/>
                  </a:ext>
                </a:extLst>
              </a:tr>
              <a:tr h="3740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9. Georgia</a:t>
                      </a:r>
                      <a:endParaRPr lang="en-US" sz="2000" dirty="0"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13.9%</a:t>
                      </a:r>
                      <a:endParaRPr lang="en-US" sz="2000"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11378622"/>
                  </a:ext>
                </a:extLst>
              </a:tr>
              <a:tr h="3740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10. Washington</a:t>
                      </a:r>
                      <a:endParaRPr lang="en-US" sz="2000" dirty="0"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13.9%</a:t>
                      </a:r>
                      <a:endParaRPr lang="en-US" sz="2000" dirty="0"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34407717"/>
                  </a:ext>
                </a:extLst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4419600" y="2209800"/>
            <a:ext cx="0" cy="381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29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350581"/>
          </a:xfrm>
          <a:prstGeom prst="rect">
            <a:avLst/>
          </a:prstGeom>
          <a:solidFill>
            <a:srgbClr val="B6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7549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Residential Real Estate Sales in Salt Lake </a:t>
            </a:r>
            <a:r>
              <a:rPr lang="en-US" sz="2800" b="1" dirty="0" smtClean="0">
                <a:solidFill>
                  <a:schemeClr val="bg1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County </a:t>
            </a:r>
          </a:p>
          <a:p>
            <a:r>
              <a:rPr lang="en-US" sz="1800" b="1" dirty="0" smtClean="0">
                <a:solidFill>
                  <a:schemeClr val="bg1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(includes condominiums, townhomes, and twin homes)</a:t>
            </a:r>
          </a:p>
        </p:txBody>
      </p:sp>
      <p:sp>
        <p:nvSpPr>
          <p:cNvPr id="5" name="Rectangle 4"/>
          <p:cNvSpPr/>
          <p:nvPr/>
        </p:nvSpPr>
        <p:spPr>
          <a:xfrm>
            <a:off x="6187205" y="6294836"/>
            <a:ext cx="19476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Source: UtahRealEstate.com</a:t>
            </a:r>
            <a:endParaRPr lang="en-US" sz="12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361556110"/>
              </p:ext>
            </p:extLst>
          </p:nvPr>
        </p:nvGraphicFramePr>
        <p:xfrm>
          <a:off x="990600" y="1726080"/>
          <a:ext cx="6781800" cy="4293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215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350581"/>
          </a:xfrm>
          <a:prstGeom prst="rect">
            <a:avLst/>
          </a:prstGeom>
          <a:solidFill>
            <a:srgbClr val="B6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7549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Median Sales Price of Single-Family Home in Salt Lake County</a:t>
            </a:r>
            <a:endParaRPr lang="en-US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87205" y="6294836"/>
            <a:ext cx="19861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Source: UtahRealEstate.com</a:t>
            </a:r>
            <a:endParaRPr lang="en-US" sz="12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223970649"/>
              </p:ext>
            </p:extLst>
          </p:nvPr>
        </p:nvGraphicFramePr>
        <p:xfrm>
          <a:off x="1524000" y="1518499"/>
          <a:ext cx="6248400" cy="4348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001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350581"/>
          </a:xfrm>
          <a:prstGeom prst="rect">
            <a:avLst/>
          </a:prstGeom>
          <a:solidFill>
            <a:srgbClr val="B6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7549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Annual Percent Change in Median Sales Price of Single Family Home in Salt Lake County</a:t>
            </a:r>
            <a:endParaRPr lang="en-US" sz="2800" b="1" dirty="0">
              <a:solidFill>
                <a:schemeClr val="bg1"/>
              </a:solidFill>
              <a:latin typeface="Myriad Pro" panose="020B05030304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87205" y="6294836"/>
            <a:ext cx="19861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Source: UtahRealEstate.com</a:t>
            </a:r>
            <a:endParaRPr lang="en-US" sz="12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544059242"/>
              </p:ext>
            </p:extLst>
          </p:nvPr>
        </p:nvGraphicFramePr>
        <p:xfrm>
          <a:off x="1371600" y="1726080"/>
          <a:ext cx="6400800" cy="4141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655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350581"/>
          </a:xfrm>
          <a:prstGeom prst="rect">
            <a:avLst/>
          </a:prstGeom>
          <a:solidFill>
            <a:srgbClr val="B6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7549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Monthly Payment for Median Price Home in Salt Lake County, 2015 and 2020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87205" y="6294836"/>
            <a:ext cx="19476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Source: UtahRealEstate.com</a:t>
            </a:r>
            <a:endParaRPr lang="en-US" sz="12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854704058"/>
              </p:ext>
            </p:extLst>
          </p:nvPr>
        </p:nvGraphicFramePr>
        <p:xfrm>
          <a:off x="1371600" y="1600201"/>
          <a:ext cx="6324599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507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Forecast for </a:t>
            </a:r>
            <a:r>
              <a:rPr lang="en-US" b="1" dirty="0" smtClean="0">
                <a:solidFill>
                  <a:schemeClr val="bg1"/>
                </a:solidFill>
              </a:rPr>
              <a:t>2021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Interest rates to remain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low, 3%.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Solid demographic and employment growth.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Total sales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19,500;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including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14,000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single-family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5,500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condominiums/townhomes.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Median sales price for single family increase by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6% -8% to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$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455,000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10% to $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335,000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 condos.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Residential real estate commissions will jump from $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490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million in 2019 to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$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550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million in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2021.</a:t>
            </a:r>
            <a:endParaRPr lang="en-US" dirty="0">
              <a:latin typeface="Garamond" pitchFamily="18" charset="0"/>
            </a:endParaRPr>
          </a:p>
          <a:p>
            <a:pPr marL="609600" indent="-609600">
              <a:buFont typeface="Wingdings" pitchFamily="2" charset="2"/>
              <a:buNone/>
            </a:pPr>
            <a:endParaRPr lang="en-US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507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Thanks!!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75629"/>
            <a:ext cx="8229600" cy="1975104"/>
          </a:xfrm>
        </p:spPr>
      </p:pic>
    </p:spTree>
    <p:extLst>
      <p:ext uri="{BB962C8B-B14F-4D97-AF65-F5344CB8AC3E}">
        <p14:creationId xmlns:p14="http://schemas.microsoft.com/office/powerpoint/2010/main" val="2573032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14737</TotalTime>
  <Words>245</Words>
  <Application>Microsoft Office PowerPoint</Application>
  <PresentationFormat>On-screen Show (4:3)</PresentationFormat>
  <Paragraphs>54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SimSun-ExtB</vt:lpstr>
      <vt:lpstr>Arial</vt:lpstr>
      <vt:lpstr>Calibri</vt:lpstr>
      <vt:lpstr>Garamond</vt:lpstr>
      <vt:lpstr>Myriad Pro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Forecast for 2021</vt:lpstr>
      <vt:lpstr>Thanks!!</vt:lpstr>
    </vt:vector>
  </TitlesOfParts>
  <Company>David Eccles School of Bsuiness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James Wood</cp:lastModifiedBy>
  <cp:revision>134</cp:revision>
  <cp:lastPrinted>2020-01-17T15:02:44Z</cp:lastPrinted>
  <dcterms:created xsi:type="dcterms:W3CDTF">2016-12-15T20:36:45Z</dcterms:created>
  <dcterms:modified xsi:type="dcterms:W3CDTF">2021-01-08T16:35:10Z</dcterms:modified>
</cp:coreProperties>
</file>