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338" r:id="rId3"/>
    <p:sldId id="368" r:id="rId4"/>
    <p:sldId id="369" r:id="rId5"/>
    <p:sldId id="370" r:id="rId6"/>
    <p:sldId id="371" r:id="rId7"/>
    <p:sldId id="310" r:id="rId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F81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118" autoAdjust="0"/>
    <p:restoredTop sz="94660"/>
  </p:normalViewPr>
  <p:slideViewPr>
    <p:cSldViewPr>
      <p:cViewPr varScale="1">
        <p:scale>
          <a:sx n="115" d="100"/>
          <a:sy n="115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 Data'!$D$98</c:f>
              <c:strCache>
                <c:ptCount val="1"/>
                <c:pt idx="0">
                  <c:v>Single Family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4.082397003745325E-2"/>
                  <c:y val="9.4243689759479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FB8-4094-BE20-A354494FBE4E}"/>
                </c:ext>
              </c:extLst>
            </c:dLbl>
            <c:dLbl>
              <c:idx val="23"/>
              <c:layout>
                <c:manualLayout>
                  <c:x val="-1.9444444444444344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B8-4094-BE20-A354494FB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 Data'!$C$99:$C$122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cat>
          <c:val>
            <c:numRef>
              <c:f>'RE Data'!$D$99:$D$122</c:f>
              <c:numCache>
                <c:formatCode>#,##0</c:formatCode>
                <c:ptCount val="24"/>
                <c:pt idx="0">
                  <c:v>9299</c:v>
                </c:pt>
                <c:pt idx="1">
                  <c:v>8750</c:v>
                </c:pt>
                <c:pt idx="2">
                  <c:v>9343</c:v>
                </c:pt>
                <c:pt idx="3">
                  <c:v>9719</c:v>
                </c:pt>
                <c:pt idx="4">
                  <c:v>9875</c:v>
                </c:pt>
                <c:pt idx="5">
                  <c:v>10403</c:v>
                </c:pt>
                <c:pt idx="6">
                  <c:v>10606</c:v>
                </c:pt>
                <c:pt idx="7">
                  <c:v>12093</c:v>
                </c:pt>
                <c:pt idx="8">
                  <c:v>12819</c:v>
                </c:pt>
                <c:pt idx="9">
                  <c:v>15254</c:v>
                </c:pt>
                <c:pt idx="10">
                  <c:v>14878</c:v>
                </c:pt>
                <c:pt idx="11">
                  <c:v>11368</c:v>
                </c:pt>
                <c:pt idx="12">
                  <c:v>8517</c:v>
                </c:pt>
                <c:pt idx="13">
                  <c:v>8905</c:v>
                </c:pt>
                <c:pt idx="14">
                  <c:v>8570</c:v>
                </c:pt>
                <c:pt idx="15">
                  <c:v>9458</c:v>
                </c:pt>
                <c:pt idx="16">
                  <c:v>11067</c:v>
                </c:pt>
                <c:pt idx="17">
                  <c:v>11768</c:v>
                </c:pt>
                <c:pt idx="18">
                  <c:v>11636</c:v>
                </c:pt>
                <c:pt idx="19">
                  <c:v>13421</c:v>
                </c:pt>
                <c:pt idx="20">
                  <c:v>13669</c:v>
                </c:pt>
                <c:pt idx="21">
                  <c:v>13395</c:v>
                </c:pt>
                <c:pt idx="22">
                  <c:v>13179</c:v>
                </c:pt>
                <c:pt idx="23">
                  <c:v>13087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B8-4094-BE20-A354494FBE4E}"/>
            </c:ext>
          </c:extLst>
        </c:ser>
        <c:ser>
          <c:idx val="1"/>
          <c:order val="1"/>
          <c:tx>
            <c:strRef>
              <c:f>'RE Data'!$E$98</c:f>
              <c:strCache>
                <c:ptCount val="1"/>
                <c:pt idx="0">
                  <c:v>Condominiums/Townhomes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0"/>
              <c:layout>
                <c:manualLayout>
                  <c:x val="-5.8333333333333334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FB8-4094-BE20-A354494FBE4E}"/>
                </c:ext>
              </c:extLst>
            </c:dLbl>
            <c:dLbl>
              <c:idx val="23"/>
              <c:layout>
                <c:manualLayout>
                  <c:x val="-2.5000000000000102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FB8-4094-BE20-A354494FB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 Data'!$C$99:$C$122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cat>
          <c:val>
            <c:numRef>
              <c:f>'RE Data'!$E$99:$E$122</c:f>
              <c:numCache>
                <c:formatCode>#,##0</c:formatCode>
                <c:ptCount val="24"/>
                <c:pt idx="0">
                  <c:v>1576</c:v>
                </c:pt>
                <c:pt idx="1">
                  <c:v>1570</c:v>
                </c:pt>
                <c:pt idx="2">
                  <c:v>1487</c:v>
                </c:pt>
                <c:pt idx="3">
                  <c:v>1604</c:v>
                </c:pt>
                <c:pt idx="4">
                  <c:v>1642</c:v>
                </c:pt>
                <c:pt idx="5">
                  <c:v>1892</c:v>
                </c:pt>
                <c:pt idx="6">
                  <c:v>1979</c:v>
                </c:pt>
                <c:pt idx="7">
                  <c:v>2209</c:v>
                </c:pt>
                <c:pt idx="8">
                  <c:v>2657</c:v>
                </c:pt>
                <c:pt idx="9">
                  <c:v>3554</c:v>
                </c:pt>
                <c:pt idx="10">
                  <c:v>3704</c:v>
                </c:pt>
                <c:pt idx="11">
                  <c:v>3108</c:v>
                </c:pt>
                <c:pt idx="12">
                  <c:v>2419</c:v>
                </c:pt>
                <c:pt idx="13">
                  <c:v>2264</c:v>
                </c:pt>
                <c:pt idx="14">
                  <c:v>1765</c:v>
                </c:pt>
                <c:pt idx="15">
                  <c:v>1889</c:v>
                </c:pt>
                <c:pt idx="16">
                  <c:v>2363</c:v>
                </c:pt>
                <c:pt idx="17">
                  <c:v>3012</c:v>
                </c:pt>
                <c:pt idx="18">
                  <c:v>3045</c:v>
                </c:pt>
                <c:pt idx="19">
                  <c:v>3847</c:v>
                </c:pt>
                <c:pt idx="20">
                  <c:v>4344</c:v>
                </c:pt>
                <c:pt idx="21">
                  <c:v>4549</c:v>
                </c:pt>
                <c:pt idx="22">
                  <c:v>4592</c:v>
                </c:pt>
                <c:pt idx="23">
                  <c:v>4796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FB8-4094-BE20-A354494FBE4E}"/>
            </c:ext>
          </c:extLst>
        </c:ser>
        <c:ser>
          <c:idx val="2"/>
          <c:order val="2"/>
          <c:tx>
            <c:strRef>
              <c:f>'RE Data'!$F$98</c:f>
              <c:strCache>
                <c:ptCount val="1"/>
                <c:pt idx="0">
                  <c:v>Total</c:v>
                </c:pt>
              </c:strCache>
            </c:strRef>
          </c:tx>
          <c:spPr>
            <a:ln w="412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0.12777777777777777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FB8-4094-BE20-A354494FBE4E}"/>
                </c:ext>
              </c:extLst>
            </c:dLbl>
            <c:dLbl>
              <c:idx val="23"/>
              <c:layout>
                <c:manualLayout>
                  <c:x val="-4.1666666666666664E-2"/>
                  <c:y val="-9.259259259259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FB8-4094-BE20-A354494FB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 Data'!$C$99:$C$122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cat>
          <c:val>
            <c:numRef>
              <c:f>'RE Data'!$F$99:$F$122</c:f>
              <c:numCache>
                <c:formatCode>#,##0</c:formatCode>
                <c:ptCount val="24"/>
                <c:pt idx="0">
                  <c:v>10875</c:v>
                </c:pt>
                <c:pt idx="1">
                  <c:v>10320</c:v>
                </c:pt>
                <c:pt idx="2">
                  <c:v>10830</c:v>
                </c:pt>
                <c:pt idx="3">
                  <c:v>11323</c:v>
                </c:pt>
                <c:pt idx="4">
                  <c:v>11517</c:v>
                </c:pt>
                <c:pt idx="5">
                  <c:v>12295</c:v>
                </c:pt>
                <c:pt idx="6">
                  <c:v>12585</c:v>
                </c:pt>
                <c:pt idx="7">
                  <c:v>14302</c:v>
                </c:pt>
                <c:pt idx="8">
                  <c:v>15476</c:v>
                </c:pt>
                <c:pt idx="9">
                  <c:v>18808</c:v>
                </c:pt>
                <c:pt idx="10">
                  <c:v>18582</c:v>
                </c:pt>
                <c:pt idx="11">
                  <c:v>14476</c:v>
                </c:pt>
                <c:pt idx="12">
                  <c:v>10936</c:v>
                </c:pt>
                <c:pt idx="13">
                  <c:v>11169</c:v>
                </c:pt>
                <c:pt idx="14">
                  <c:v>10335</c:v>
                </c:pt>
                <c:pt idx="15">
                  <c:v>11347</c:v>
                </c:pt>
                <c:pt idx="16">
                  <c:v>13430</c:v>
                </c:pt>
                <c:pt idx="17">
                  <c:v>14780</c:v>
                </c:pt>
                <c:pt idx="18">
                  <c:v>14681</c:v>
                </c:pt>
                <c:pt idx="19">
                  <c:v>17268</c:v>
                </c:pt>
                <c:pt idx="20">
                  <c:v>18013</c:v>
                </c:pt>
                <c:pt idx="21">
                  <c:v>17944</c:v>
                </c:pt>
                <c:pt idx="22">
                  <c:v>17771</c:v>
                </c:pt>
                <c:pt idx="23">
                  <c:v>17883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FB8-4094-BE20-A354494FB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0018904"/>
        <c:axId val="780019232"/>
      </c:lineChart>
      <c:catAx>
        <c:axId val="78001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019232"/>
        <c:crosses val="autoZero"/>
        <c:auto val="1"/>
        <c:lblAlgn val="ctr"/>
        <c:lblOffset val="100"/>
        <c:noMultiLvlLbl val="0"/>
      </c:catAx>
      <c:valAx>
        <c:axId val="780019232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01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 Data'!$H$65</c:f>
              <c:strCache>
                <c:ptCount val="1"/>
                <c:pt idx="0">
                  <c:v>Sales/100,000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6.9444444444444448E-2"/>
                  <c:y val="-6.944444444444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40-413B-A434-8EF04F1D38B0}"/>
                </c:ext>
              </c:extLst>
            </c:dLbl>
            <c:dLbl>
              <c:idx val="23"/>
              <c:layout>
                <c:manualLayout>
                  <c:x val="-1.9444444444444545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40-413B-A434-8EF04F1D3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 Data'!$G$66:$G$89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cat>
          <c:val>
            <c:numRef>
              <c:f>'RE Data'!$H$66:$H$89</c:f>
              <c:numCache>
                <c:formatCode>#,##0</c:formatCode>
                <c:ptCount val="24"/>
                <c:pt idx="0">
                  <c:v>1313.6152140196264</c:v>
                </c:pt>
                <c:pt idx="1">
                  <c:v>1226.1017094138949</c:v>
                </c:pt>
                <c:pt idx="2">
                  <c:v>1280.2735033035312</c:v>
                </c:pt>
                <c:pt idx="3">
                  <c:v>1331.7369269726419</c:v>
                </c:pt>
                <c:pt idx="4">
                  <c:v>1277.9499538952673</c:v>
                </c:pt>
                <c:pt idx="5">
                  <c:v>1348.9820369793333</c:v>
                </c:pt>
                <c:pt idx="6">
                  <c:v>1369.0791542060699</c:v>
                </c:pt>
                <c:pt idx="7">
                  <c:v>1544.1772683545153</c:v>
                </c:pt>
                <c:pt idx="8">
                  <c:v>1653.7598030363099</c:v>
                </c:pt>
                <c:pt idx="9">
                  <c:v>1980.1438152090373</c:v>
                </c:pt>
                <c:pt idx="10">
                  <c:v>1918.2587636305077</c:v>
                </c:pt>
                <c:pt idx="11">
                  <c:v>1468.4892597195101</c:v>
                </c:pt>
                <c:pt idx="12">
                  <c:v>1091.4171656686626</c:v>
                </c:pt>
                <c:pt idx="13">
                  <c:v>1096.0745829244358</c:v>
                </c:pt>
                <c:pt idx="14">
                  <c:v>1000.484027105518</c:v>
                </c:pt>
                <c:pt idx="15">
                  <c:v>1082.7290076335878</c:v>
                </c:pt>
                <c:pt idx="16">
                  <c:v>1262.218045112782</c:v>
                </c:pt>
                <c:pt idx="17">
                  <c:v>1367.2525439407955</c:v>
                </c:pt>
                <c:pt idx="18">
                  <c:v>1345.6461961503207</c:v>
                </c:pt>
                <c:pt idx="19">
                  <c:v>1564.1304347826087</c:v>
                </c:pt>
                <c:pt idx="20">
                  <c:v>1606.8688670829615</c:v>
                </c:pt>
                <c:pt idx="21">
                  <c:v>1579.5774647887324</c:v>
                </c:pt>
                <c:pt idx="22">
                  <c:v>1541.7743548900648</c:v>
                </c:pt>
                <c:pt idx="23">
                  <c:v>1533.7049742710119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40-413B-A434-8EF04F1D38B0}"/>
            </c:ext>
          </c:extLst>
        </c:ser>
        <c:ser>
          <c:idx val="1"/>
          <c:order val="1"/>
          <c:tx>
            <c:strRef>
              <c:f>'RE Data'!$I$65</c:f>
              <c:strCache>
                <c:ptCount val="1"/>
                <c:pt idx="0">
                  <c:v>Average1,408 Sales</c:v>
                </c:pt>
              </c:strCache>
            </c:strRef>
          </c:tx>
          <c:spPr>
            <a:ln w="412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'RE Data'!$G$66:$G$89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cat>
          <c:val>
            <c:numRef>
              <c:f>'RE Data'!$I$66:$I$89</c:f>
              <c:numCache>
                <c:formatCode>General</c:formatCode>
                <c:ptCount val="24"/>
                <c:pt idx="0">
                  <c:v>1408</c:v>
                </c:pt>
                <c:pt idx="1">
                  <c:v>1408</c:v>
                </c:pt>
                <c:pt idx="2">
                  <c:v>1408</c:v>
                </c:pt>
                <c:pt idx="3">
                  <c:v>1408</c:v>
                </c:pt>
                <c:pt idx="4">
                  <c:v>1408</c:v>
                </c:pt>
                <c:pt idx="5">
                  <c:v>1408</c:v>
                </c:pt>
                <c:pt idx="6">
                  <c:v>1408</c:v>
                </c:pt>
                <c:pt idx="7">
                  <c:v>1408</c:v>
                </c:pt>
                <c:pt idx="8">
                  <c:v>1408</c:v>
                </c:pt>
                <c:pt idx="9">
                  <c:v>1408</c:v>
                </c:pt>
                <c:pt idx="10">
                  <c:v>1408</c:v>
                </c:pt>
                <c:pt idx="11">
                  <c:v>1408</c:v>
                </c:pt>
                <c:pt idx="12">
                  <c:v>1408</c:v>
                </c:pt>
                <c:pt idx="13">
                  <c:v>1408</c:v>
                </c:pt>
                <c:pt idx="14">
                  <c:v>1408</c:v>
                </c:pt>
                <c:pt idx="15">
                  <c:v>1408</c:v>
                </c:pt>
                <c:pt idx="16">
                  <c:v>1408</c:v>
                </c:pt>
                <c:pt idx="17">
                  <c:v>1408</c:v>
                </c:pt>
                <c:pt idx="18">
                  <c:v>1408</c:v>
                </c:pt>
                <c:pt idx="19">
                  <c:v>1408</c:v>
                </c:pt>
                <c:pt idx="20">
                  <c:v>1408</c:v>
                </c:pt>
                <c:pt idx="21">
                  <c:v>1408</c:v>
                </c:pt>
                <c:pt idx="22">
                  <c:v>1408</c:v>
                </c:pt>
                <c:pt idx="23">
                  <c:v>1408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40-413B-A434-8EF04F1D3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5680456"/>
        <c:axId val="775682096"/>
      </c:lineChart>
      <c:catAx>
        <c:axId val="77568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682096"/>
        <c:crosses val="autoZero"/>
        <c:auto val="1"/>
        <c:lblAlgn val="ctr"/>
        <c:lblOffset val="100"/>
        <c:noMultiLvlLbl val="0"/>
      </c:catAx>
      <c:valAx>
        <c:axId val="775682096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68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48381452318459"/>
          <c:y val="5.0925925925925923E-2"/>
          <c:w val="0.83329396325459315"/>
          <c:h val="0.73922061825605145"/>
        </c:manualLayout>
      </c:layout>
      <c:lineChart>
        <c:grouping val="standard"/>
        <c:varyColors val="0"/>
        <c:ser>
          <c:idx val="0"/>
          <c:order val="0"/>
          <c:tx>
            <c:strRef>
              <c:f>Sheet4!$D$4</c:f>
              <c:strCache>
                <c:ptCount val="1"/>
                <c:pt idx="0">
                  <c:v>Current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8.3333333333333072E-3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EA8-4E30-9EDD-0310B1DD5532}"/>
                </c:ext>
              </c:extLst>
            </c:dLbl>
            <c:dLbl>
              <c:idx val="15"/>
              <c:layout>
                <c:manualLayout>
                  <c:x val="-8.333333333333333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A8-4E30-9EDD-0310B1DD55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Sheet4!$C$5:$C$28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cat>
          <c:val>
            <c:numRef>
              <c:f>Sheet4!$D$5:$D$28</c:f>
              <c:numCache>
                <c:formatCode>"$"#,##0</c:formatCode>
                <c:ptCount val="24"/>
                <c:pt idx="0">
                  <c:v>129000</c:v>
                </c:pt>
                <c:pt idx="1">
                  <c:v>136900</c:v>
                </c:pt>
                <c:pt idx="2">
                  <c:v>142000</c:v>
                </c:pt>
                <c:pt idx="3">
                  <c:v>146000</c:v>
                </c:pt>
                <c:pt idx="4">
                  <c:v>150000</c:v>
                </c:pt>
                <c:pt idx="5">
                  <c:v>155000</c:v>
                </c:pt>
                <c:pt idx="6">
                  <c:v>159000</c:v>
                </c:pt>
                <c:pt idx="7">
                  <c:v>160500</c:v>
                </c:pt>
                <c:pt idx="8">
                  <c:v>165000</c:v>
                </c:pt>
                <c:pt idx="9">
                  <c:v>187500</c:v>
                </c:pt>
                <c:pt idx="10">
                  <c:v>228000</c:v>
                </c:pt>
                <c:pt idx="11">
                  <c:v>250000</c:v>
                </c:pt>
                <c:pt idx="12">
                  <c:v>247000</c:v>
                </c:pt>
                <c:pt idx="13">
                  <c:v>233947</c:v>
                </c:pt>
                <c:pt idx="14">
                  <c:v>220000</c:v>
                </c:pt>
                <c:pt idx="15">
                  <c:v>199000</c:v>
                </c:pt>
                <c:pt idx="16">
                  <c:v>212000</c:v>
                </c:pt>
                <c:pt idx="17">
                  <c:v>245000</c:v>
                </c:pt>
                <c:pt idx="18">
                  <c:v>255000</c:v>
                </c:pt>
                <c:pt idx="19">
                  <c:v>272900</c:v>
                </c:pt>
                <c:pt idx="20">
                  <c:v>295000</c:v>
                </c:pt>
                <c:pt idx="21">
                  <c:v>325000</c:v>
                </c:pt>
                <c:pt idx="22">
                  <c:v>355000</c:v>
                </c:pt>
                <c:pt idx="23">
                  <c:v>380000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A8-4E30-9EDD-0310B1DD5532}"/>
            </c:ext>
          </c:extLst>
        </c:ser>
        <c:ser>
          <c:idx val="1"/>
          <c:order val="1"/>
          <c:tx>
            <c:strRef>
              <c:f>Sheet4!$E$4</c:f>
              <c:strCache>
                <c:ptCount val="1"/>
                <c:pt idx="0">
                  <c:v>Constant Adj. for Inflation</c:v>
                </c:pt>
              </c:strCache>
            </c:strRef>
          </c:tx>
          <c:spPr>
            <a:ln w="412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777777777777804E-2"/>
                  <c:y val="-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EA8-4E30-9EDD-0310B1DD5532}"/>
                </c:ext>
              </c:extLst>
            </c:dLbl>
            <c:dLbl>
              <c:idx val="11"/>
              <c:layout>
                <c:manualLayout>
                  <c:x val="-0.10277777777777783"/>
                  <c:y val="-9.7222222222222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EA8-4E30-9EDD-0310B1DD5532}"/>
                </c:ext>
              </c:extLst>
            </c:dLbl>
            <c:dLbl>
              <c:idx val="15"/>
              <c:layout>
                <c:manualLayout>
                  <c:x val="-4.4444444444444543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EA8-4E30-9EDD-0310B1DD5532}"/>
                </c:ext>
              </c:extLst>
            </c:dLbl>
            <c:dLbl>
              <c:idx val="23"/>
              <c:layout>
                <c:manualLayout>
                  <c:x val="-9.166666666666666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EA8-4E30-9EDD-0310B1DD55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Sheet4!$C$5:$C$28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cat>
          <c:val>
            <c:numRef>
              <c:f>Sheet4!$E$5:$E$28</c:f>
              <c:numCache>
                <c:formatCode>"$"#,##0</c:formatCode>
                <c:ptCount val="24"/>
                <c:pt idx="0">
                  <c:v>210971.31931166351</c:v>
                </c:pt>
                <c:pt idx="1">
                  <c:v>218869.4080996885</c:v>
                </c:pt>
                <c:pt idx="2">
                  <c:v>223541.10429447854</c:v>
                </c:pt>
                <c:pt idx="3">
                  <c:v>224871.54861944783</c:v>
                </c:pt>
                <c:pt idx="4">
                  <c:v>223519.16376306626</c:v>
                </c:pt>
                <c:pt idx="5">
                  <c:v>224579.33370976851</c:v>
                </c:pt>
                <c:pt idx="6">
                  <c:v>226789.32740411343</c:v>
                </c:pt>
                <c:pt idx="7">
                  <c:v>223827.71739130438</c:v>
                </c:pt>
                <c:pt idx="8">
                  <c:v>224134.46267866596</c:v>
                </c:pt>
                <c:pt idx="9">
                  <c:v>246351.76651305682</c:v>
                </c:pt>
                <c:pt idx="10">
                  <c:v>290202.38095238101</c:v>
                </c:pt>
                <c:pt idx="11">
                  <c:v>309454.89628557651</c:v>
                </c:pt>
                <c:pt idx="12">
                  <c:v>294380.86391082214</c:v>
                </c:pt>
                <c:pt idx="13">
                  <c:v>279863.87039627042</c:v>
                </c:pt>
                <c:pt idx="14">
                  <c:v>258835.396607061</c:v>
                </c:pt>
                <c:pt idx="15">
                  <c:v>227049.35526900846</c:v>
                </c:pt>
                <c:pt idx="16">
                  <c:v>236930.3135888502</c:v>
                </c:pt>
                <c:pt idx="17">
                  <c:v>269815.45064377686</c:v>
                </c:pt>
                <c:pt idx="18">
                  <c:v>276438.52978453744</c:v>
                </c:pt>
                <c:pt idx="19">
                  <c:v>295468.94514767936</c:v>
                </c:pt>
                <c:pt idx="20">
                  <c:v>315404.16666666669</c:v>
                </c:pt>
                <c:pt idx="21">
                  <c:v>340248.87800897594</c:v>
                </c:pt>
                <c:pt idx="22">
                  <c:v>361480.15873015876</c:v>
                </c:pt>
                <c:pt idx="23">
                  <c:v>380000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EA8-4E30-9EDD-0310B1DD5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9008336"/>
        <c:axId val="789005712"/>
      </c:lineChart>
      <c:catAx>
        <c:axId val="78900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005712"/>
        <c:crosses val="autoZero"/>
        <c:auto val="1"/>
        <c:lblAlgn val="ctr"/>
        <c:lblOffset val="100"/>
        <c:noMultiLvlLbl val="0"/>
      </c:catAx>
      <c:valAx>
        <c:axId val="789005712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008336"/>
        <c:crosses val="autoZero"/>
        <c:crossBetween val="between"/>
      </c:val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1714785651792"/>
          <c:y val="4.1666666666666664E-2"/>
          <c:w val="0.85862729658792647"/>
          <c:h val="0.80808690580344122"/>
        </c:manualLayout>
      </c:layout>
      <c:lineChart>
        <c:grouping val="standard"/>
        <c:varyColors val="0"/>
        <c:ser>
          <c:idx val="0"/>
          <c:order val="0"/>
          <c:tx>
            <c:strRef>
              <c:f>listings!$G$123</c:f>
              <c:strCache>
                <c:ptCount val="1"/>
                <c:pt idx="0">
                  <c:v>total listings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EA-4574-A7B5-F98835231608}"/>
                </c:ext>
              </c:extLst>
            </c:dLbl>
            <c:dLbl>
              <c:idx val="19"/>
              <c:layout>
                <c:manualLayout>
                  <c:x val="-1.6666666666666666E-2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EA-4574-A7B5-F988352316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listings!$F$124:$F$143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listings!$G$124:$G$143</c:f>
              <c:numCache>
                <c:formatCode>#,##0</c:formatCode>
                <c:ptCount val="20"/>
                <c:pt idx="0">
                  <c:v>24343</c:v>
                </c:pt>
                <c:pt idx="1">
                  <c:v>27095</c:v>
                </c:pt>
                <c:pt idx="2">
                  <c:v>27674</c:v>
                </c:pt>
                <c:pt idx="3">
                  <c:v>25780</c:v>
                </c:pt>
                <c:pt idx="4">
                  <c:v>28567</c:v>
                </c:pt>
                <c:pt idx="5">
                  <c:v>28173</c:v>
                </c:pt>
                <c:pt idx="6">
                  <c:v>30445</c:v>
                </c:pt>
                <c:pt idx="7">
                  <c:v>37084</c:v>
                </c:pt>
                <c:pt idx="8">
                  <c:v>31447</c:v>
                </c:pt>
                <c:pt idx="9">
                  <c:v>25779</c:v>
                </c:pt>
                <c:pt idx="10">
                  <c:v>24539</c:v>
                </c:pt>
                <c:pt idx="11">
                  <c:v>21737</c:v>
                </c:pt>
                <c:pt idx="12">
                  <c:v>20452</c:v>
                </c:pt>
                <c:pt idx="13">
                  <c:v>23180</c:v>
                </c:pt>
                <c:pt idx="14">
                  <c:v>24061</c:v>
                </c:pt>
                <c:pt idx="15">
                  <c:v>24628</c:v>
                </c:pt>
                <c:pt idx="16">
                  <c:v>24736</c:v>
                </c:pt>
                <c:pt idx="17">
                  <c:v>24898</c:v>
                </c:pt>
                <c:pt idx="18">
                  <c:v>24879</c:v>
                </c:pt>
                <c:pt idx="19">
                  <c:v>23530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EA-4574-A7B5-F98835231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239656"/>
        <c:axId val="551236048"/>
      </c:lineChart>
      <c:catAx>
        <c:axId val="55123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36048"/>
        <c:crosses val="autoZero"/>
        <c:auto val="1"/>
        <c:lblAlgn val="ctr"/>
        <c:lblOffset val="100"/>
        <c:noMultiLvlLbl val="0"/>
      </c:catAx>
      <c:valAx>
        <c:axId val="551236048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39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listings!$G$99</c:f>
              <c:strCache>
                <c:ptCount val="1"/>
                <c:pt idx="0">
                  <c:v>%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9C9-444B-A939-7617C724DEC4}"/>
                </c:ext>
              </c:extLst>
            </c:dLbl>
            <c:dLbl>
              <c:idx val="8"/>
              <c:layout>
                <c:manualLayout>
                  <c:x val="8.3333333333332309E-3"/>
                  <c:y val="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9C9-444B-A939-7617C724DEC4}"/>
                </c:ext>
              </c:extLst>
            </c:dLbl>
            <c:dLbl>
              <c:idx val="19"/>
              <c:layout>
                <c:manualLayout>
                  <c:x val="-7.222222222222232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C9-444B-A939-7617C724D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listings!$F$100:$F$119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listings!$G$100:$G$119</c:f>
              <c:numCache>
                <c:formatCode>0.0%</c:formatCode>
                <c:ptCount val="20"/>
                <c:pt idx="0">
                  <c:v>0.47327773898040504</c:v>
                </c:pt>
                <c:pt idx="1">
                  <c:v>0.45399520206680199</c:v>
                </c:pt>
                <c:pt idx="2">
                  <c:v>0.45486738454867387</c:v>
                </c:pt>
                <c:pt idx="3">
                  <c:v>0.55484871993793639</c:v>
                </c:pt>
                <c:pt idx="4">
                  <c:v>0.54174397031539889</c:v>
                </c:pt>
                <c:pt idx="5">
                  <c:v>0.66758953608064464</c:v>
                </c:pt>
                <c:pt idx="6">
                  <c:v>0.61034652652323862</c:v>
                </c:pt>
                <c:pt idx="7">
                  <c:v>0.39235249703376118</c:v>
                </c:pt>
                <c:pt idx="8">
                  <c:v>0.34775972270804845</c:v>
                </c:pt>
                <c:pt idx="9">
                  <c:v>0.43325962993133948</c:v>
                </c:pt>
                <c:pt idx="10">
                  <c:v>0.42116630669546434</c:v>
                </c:pt>
                <c:pt idx="11">
                  <c:v>0.52201315728941433</c:v>
                </c:pt>
                <c:pt idx="12">
                  <c:v>0.65675728535106592</c:v>
                </c:pt>
                <c:pt idx="13">
                  <c:v>0.63761863675582398</c:v>
                </c:pt>
                <c:pt idx="14">
                  <c:v>0.61015751631270521</c:v>
                </c:pt>
                <c:pt idx="15">
                  <c:v>0.70119376319636184</c:v>
                </c:pt>
                <c:pt idx="16">
                  <c:v>0.7282098965071151</c:v>
                </c:pt>
                <c:pt idx="17">
                  <c:v>0.72070045786810188</c:v>
                </c:pt>
                <c:pt idx="18">
                  <c:v>0.72635556091482778</c:v>
                </c:pt>
                <c:pt idx="19">
                  <c:v>0.76017849553761152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C9-444B-A939-7617C724D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0215072"/>
        <c:axId val="790207528"/>
      </c:lineChart>
      <c:catAx>
        <c:axId val="79021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207528"/>
        <c:crosses val="autoZero"/>
        <c:auto val="1"/>
        <c:lblAlgn val="ctr"/>
        <c:lblOffset val="100"/>
        <c:noMultiLvlLbl val="0"/>
      </c:catAx>
      <c:valAx>
        <c:axId val="790207528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21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0.56098</cdr:x>
      <cdr:y>0.21154</cdr:y>
    </cdr:from>
    <cdr:to>
      <cdr:x>0.79268</cdr:x>
      <cdr:y>0.28846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838200"/>
          <a:ext cx="1447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0.60976</cdr:x>
      <cdr:y>0.19231</cdr:y>
    </cdr:from>
    <cdr:to>
      <cdr:x>0.79268</cdr:x>
      <cdr:y>0.26923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0000" y="762000"/>
          <a:ext cx="1143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Avg. 1,408 Sales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0.70732</cdr:x>
      <cdr:y>0.25</cdr:y>
    </cdr:from>
    <cdr:to>
      <cdr:x>0.71463</cdr:x>
      <cdr:y>0.32692</cdr:y>
    </cdr:to>
    <cdr:sp macro="" textlink="">
      <cdr:nvSpPr>
        <cdr:cNvPr id="4" name="Down Arrow 3"/>
        <cdr:cNvSpPr/>
      </cdr:nvSpPr>
      <cdr:spPr>
        <a:xfrm xmlns:a="http://schemas.openxmlformats.org/drawingml/2006/main">
          <a:off x="4419600" y="990600"/>
          <a:ext cx="45719" cy="304800"/>
        </a:xfrm>
        <a:prstGeom xmlns:a="http://schemas.openxmlformats.org/drawingml/2006/main" prst="downArrow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9643686-45CD-4ECE-BCBE-B642C744B9F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29F4DCF-6776-4BD1-A390-E987B3FA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75447-C21C-4D75-98D6-A518883B1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3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8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7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" y="6027746"/>
            <a:ext cx="8909384" cy="723913"/>
            <a:chOff x="0" y="5729709"/>
            <a:chExt cx="11879179" cy="965217"/>
          </a:xfrm>
        </p:grpSpPr>
        <p:pic>
          <p:nvPicPr>
            <p:cNvPr id="8" name="Picture 7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13" r="22807"/>
            <a:stretch/>
          </p:blipFill>
          <p:spPr>
            <a:xfrm>
              <a:off x="4612103" y="5729709"/>
              <a:ext cx="3384220" cy="965217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704"/>
            <a:stretch/>
          </p:blipFill>
          <p:spPr>
            <a:xfrm>
              <a:off x="0" y="5729709"/>
              <a:ext cx="4612103" cy="965217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13" r="22807"/>
            <a:stretch/>
          </p:blipFill>
          <p:spPr>
            <a:xfrm>
              <a:off x="7996323" y="5729709"/>
              <a:ext cx="3882856" cy="965217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9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7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6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5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B2F23-512E-4DAE-B1ED-8AD426C8B1A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1507-1EC9-466A-B60F-EE4AE349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8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73" y="6161903"/>
            <a:ext cx="7331711" cy="7547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553" y="1408306"/>
            <a:ext cx="3822750" cy="252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Residential Real Estate Sales in Salt Lake County</a:t>
            </a: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7205" y="6294836"/>
            <a:ext cx="19476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06746848"/>
              </p:ext>
            </p:extLst>
          </p:nvPr>
        </p:nvGraphicFramePr>
        <p:xfrm>
          <a:off x="1219200" y="1518499"/>
          <a:ext cx="6781800" cy="404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1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Residential Real Estate Sales per 100,000 </a:t>
            </a:r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Population in Salt Lake County</a:t>
            </a: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7205" y="6294836"/>
            <a:ext cx="19861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92392925"/>
              </p:ext>
            </p:extLst>
          </p:nvPr>
        </p:nvGraphicFramePr>
        <p:xfrm>
          <a:off x="1600200" y="1600200"/>
          <a:ext cx="6248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4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Median Sales Price of Single-Family Home in Salt Lake County</a:t>
            </a: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7205" y="6294836"/>
            <a:ext cx="19861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59321048"/>
              </p:ext>
            </p:extLst>
          </p:nvPr>
        </p:nvGraphicFramePr>
        <p:xfrm>
          <a:off x="1371600" y="1518499"/>
          <a:ext cx="6477000" cy="434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0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Listings for Residential Real Estate in Salt Lake County </a:t>
            </a:r>
            <a:r>
              <a:rPr 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(single-family, condos/townhomes)</a:t>
            </a:r>
            <a:endParaRPr lang="en-US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7205" y="6294836"/>
            <a:ext cx="19861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72200651"/>
              </p:ext>
            </p:extLst>
          </p:nvPr>
        </p:nvGraphicFramePr>
        <p:xfrm>
          <a:off x="1600200" y="1600200"/>
          <a:ext cx="6248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65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50581"/>
          </a:xfrm>
          <a:prstGeom prst="rect">
            <a:avLst/>
          </a:prstGeom>
          <a:solidFill>
            <a:srgbClr val="B6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549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Sold Homes as Percent of Listings in Salt Lake County </a:t>
            </a:r>
            <a:r>
              <a:rPr lang="en-US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(single-family, condos/townhomes)</a:t>
            </a:r>
            <a:endParaRPr lang="en-US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7205" y="6294836"/>
            <a:ext cx="19476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Source: </a:t>
            </a:r>
            <a:r>
              <a:rPr lang="en-US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UtahRealEstate.com</a:t>
            </a:r>
            <a:endParaRPr 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89993630"/>
              </p:ext>
            </p:extLst>
          </p:nvPr>
        </p:nvGraphicFramePr>
        <p:xfrm>
          <a:off x="1181100" y="1600200"/>
          <a:ext cx="6781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50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Forecast for 2020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 rates to remain below low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Solid demographic and employment growth.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sales of 18,000; including 13,000 single-family and 5,000 condominiums/townhomes.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Median sales price for single family increase by 5% to $400,000 and 10% to $300,000 for condos.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Residential real estate commissions will jump from $420 million in 2019 to $450 million in 2020.</a:t>
            </a:r>
            <a:endParaRPr lang="en-US" dirty="0">
              <a:latin typeface="Garamond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0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13729</TotalTime>
  <Words>177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Forecast for 2020</vt:lpstr>
    </vt:vector>
  </TitlesOfParts>
  <Company>David Eccles School of Bsuiness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James Wood</cp:lastModifiedBy>
  <cp:revision>129</cp:revision>
  <cp:lastPrinted>2020-01-15T16:33:09Z</cp:lastPrinted>
  <dcterms:created xsi:type="dcterms:W3CDTF">2016-12-15T20:36:45Z</dcterms:created>
  <dcterms:modified xsi:type="dcterms:W3CDTF">2020-01-17T00:05:53Z</dcterms:modified>
</cp:coreProperties>
</file>